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8965F-FD30-4B1D-9402-1A7B5450F0C4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FEC44-304D-4515-BC5B-0F06183DFC5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245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FEC44-304D-4515-BC5B-0F06183DFC59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4448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0C65CB-C3EE-40F9-8036-D531B8FED23C}" type="datetimeFigureOut">
              <a:rPr lang="es-AR" smtClean="0"/>
              <a:pPr/>
              <a:t>05/04/2019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C107AC-DF44-45F0-BA59-9F5654B6E71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1484784"/>
            <a:ext cx="5637010" cy="720080"/>
          </a:xfrm>
        </p:spPr>
        <p:txBody>
          <a:bodyPr>
            <a:noAutofit/>
          </a:bodyPr>
          <a:lstStyle/>
          <a:p>
            <a:pPr algn="ctr"/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Régimen Académico Marco Institucional</a:t>
            </a:r>
          </a:p>
          <a:p>
            <a:pPr algn="ctr"/>
            <a:r>
              <a:rPr lang="es-A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RM 4043/09</a:t>
            </a:r>
            <a:endParaRPr lang="es-A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175351" cy="1152128"/>
          </a:xfrm>
        </p:spPr>
        <p:txBody>
          <a:bodyPr/>
          <a:lstStyle/>
          <a:p>
            <a:pPr marL="182880" indent="0">
              <a:buNone/>
            </a:pPr>
            <a:r>
              <a:rPr lang="es-AR" dirty="0" err="1" smtClean="0"/>
              <a:t>I.S.F.D.y</a:t>
            </a:r>
            <a:r>
              <a:rPr lang="es-AR" dirty="0" smtClean="0"/>
              <a:t> T. N° 133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1859105" y="321297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Permite acompañar, sostener y regular el recorrido académico de los estudiantes como también el funcionamiento institucional.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2567932" y="4869160"/>
            <a:ext cx="4198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Capítulo I: Ingreso</a:t>
            </a:r>
          </a:p>
          <a:p>
            <a:r>
              <a:rPr lang="es-AR" dirty="0" smtClean="0"/>
              <a:t>Capítulo II: Trayectoria Formativa</a:t>
            </a:r>
          </a:p>
          <a:p>
            <a:r>
              <a:rPr lang="es-AR" dirty="0" smtClean="0"/>
              <a:t>Capítulo III: Permanencia y promoción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5873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763688" y="404664"/>
            <a:ext cx="5229200" cy="46523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s-AR" b="1" u="sng" dirty="0" smtClean="0"/>
              <a:t>ACREDITACIÓN DE ESTUDIANTES LIBRES</a:t>
            </a:r>
            <a:endParaRPr lang="es-AR" b="1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Podrán presentarse en las instancias de acreditación final previstas para el régimen presencial y no presencial, correspondientes al período en que se registraron como Estudiantes Libres. Deberán rendir con la propuesta pedagógica vigente al momento de su inscripción.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La evaluación final tendrá una instancia escrita y una oral.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Aprobando la instancia escrita con 4 o más puntos podrá acceder a la instancia oral. Para acreditar la UC deberá obtener un promedio de 4 puntos o más entre ambas instancias.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8435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123728" y="404664"/>
            <a:ext cx="5157192" cy="5372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45720" indent="0" algn="ctr">
              <a:buNone/>
            </a:pPr>
            <a:r>
              <a:rPr lang="es-AR" b="1" u="sng" dirty="0" smtClean="0"/>
              <a:t>VALIDEZ DE LA CURSADA DE CADA UC</a:t>
            </a:r>
            <a:endParaRPr lang="es-AR" b="1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La aprobación de la cursada tendrá una validez de 5 años.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Pasados 2 años de la aprobación de la cursada, la evaluación final se ajustará a la propuesta de cátedra vigente al momento de la presentación del Estudiante a la instancia de acreditación.</a:t>
            </a:r>
            <a:endParaRPr lang="es-AR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2645471"/>
              </p:ext>
            </p:extLst>
          </p:nvPr>
        </p:nvGraphicFramePr>
        <p:xfrm>
          <a:off x="598113" y="3212976"/>
          <a:ext cx="799288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2025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AR" dirty="0" smtClean="0"/>
                        <a:t>Actualización de los contenidos</a:t>
                      </a:r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 pierde la cursada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55576" y="43651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Luego de 5 instancias de examen desaprobadas, se pierde la cursada.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471934"/>
              </p:ext>
            </p:extLst>
          </p:nvPr>
        </p:nvGraphicFramePr>
        <p:xfrm>
          <a:off x="683568" y="4941168"/>
          <a:ext cx="799288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124088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Nov / Dic 2019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Feb / Mar 2020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Jul</a:t>
                      </a:r>
                      <a:r>
                        <a:rPr lang="es-AR" baseline="0" dirty="0" smtClean="0"/>
                        <a:t> / </a:t>
                      </a:r>
                      <a:r>
                        <a:rPr lang="es-AR" baseline="0" dirty="0" err="1" smtClean="0"/>
                        <a:t>Agos</a:t>
                      </a:r>
                      <a:r>
                        <a:rPr lang="es-AR" baseline="0" dirty="0" smtClean="0"/>
                        <a:t> </a:t>
                      </a:r>
                      <a:r>
                        <a:rPr lang="es-AR" dirty="0" smtClean="0"/>
                        <a:t>2020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Nov / Dic 2020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Feb / Mar 2021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Cinco instancias</a:t>
                      </a:r>
                      <a:r>
                        <a:rPr lang="es-AR" baseline="0" dirty="0" smtClean="0"/>
                        <a:t> desaprobadas </a:t>
                      </a:r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Se pierde la cursada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52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2123728" y="404664"/>
            <a:ext cx="5157192" cy="537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s-AR" b="1" u="sng" dirty="0" smtClean="0"/>
              <a:t>ESTUDIANTES QUE INGRESEN CON PASE</a:t>
            </a:r>
            <a:endParaRPr lang="es-AR" b="1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525860" y="1204685"/>
            <a:ext cx="8352928" cy="1703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Los estudiantes que ingresen por pase de otros establecimientos y que adeuden la acreditación final de una o más UC, mantendrán la validez de la cursada, pero deberán adecuarse a las condiciones fijadas en el PLAN INSTITUCIONAL DE EVALUACIÓN, de la institución receptora.</a:t>
            </a:r>
            <a:endParaRPr lang="es-AR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728950" y="3324867"/>
            <a:ext cx="3946748" cy="537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s-AR" b="1" u="sng" dirty="0" smtClean="0"/>
              <a:t>DE LAS EQUIVALENCIAS</a:t>
            </a:r>
            <a:endParaRPr lang="es-AR" b="1" u="sng" dirty="0"/>
          </a:p>
        </p:txBody>
      </p:sp>
      <p:sp>
        <p:nvSpPr>
          <p:cNvPr id="7" name="6 CuadroTexto"/>
          <p:cNvSpPr txBox="1"/>
          <p:nvPr/>
        </p:nvSpPr>
        <p:spPr>
          <a:xfrm>
            <a:off x="701144" y="4077072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/>
              <a:t>Se podrán acreditar UC mediante el régimen de Equivalencias, que podrán comprender la totalidad de la UC o una parte de la misma (equivalencia parcial), en este último caso, se implementará un trayecto de actualización de saberes.</a:t>
            </a:r>
          </a:p>
          <a:p>
            <a:pPr algn="just"/>
            <a:r>
              <a:rPr lang="es-AR" dirty="0" smtClean="0"/>
              <a:t>Para la solicitud de reconocimiento de equivalencia no podrá exceder los 6 últimos años desde la fecha de acreditación final. (2013).</a:t>
            </a:r>
          </a:p>
          <a:p>
            <a:pPr algn="just"/>
            <a:r>
              <a:rPr lang="es-AR" dirty="0" smtClean="0"/>
              <a:t>El reconocimiento de equivalencias se realizará hasta el 31/05.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718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2123728" y="404664"/>
            <a:ext cx="5157192" cy="537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Georgia" pitchFamily="18" charset="0"/>
              <a:buNone/>
            </a:pPr>
            <a:r>
              <a:rPr lang="es-AR" b="1" u="sng" dirty="0" smtClean="0"/>
              <a:t>PROMEDIO GENERAL</a:t>
            </a:r>
            <a:endParaRPr lang="es-AR" b="1" u="sng" dirty="0"/>
          </a:p>
        </p:txBody>
      </p:sp>
      <p:sp>
        <p:nvSpPr>
          <p:cNvPr id="5" name="4 CuadroTexto"/>
          <p:cNvSpPr txBox="1"/>
          <p:nvPr/>
        </p:nvSpPr>
        <p:spPr>
          <a:xfrm>
            <a:off x="525860" y="1204685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Se obtendrá de la suma de todas las calificaciones de las UC aprobadas de la carrera, dividido por el número total de las mismas.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No se tomarán los resultados de los promedios parciales de cada año, ni se computarán los </a:t>
            </a:r>
            <a:r>
              <a:rPr lang="es-AR" dirty="0" err="1" smtClean="0"/>
              <a:t>aplazos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525860" y="3140968"/>
            <a:ext cx="822260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 smtClean="0">
                <a:solidFill>
                  <a:srgbClr val="FF0000"/>
                </a:solidFill>
              </a:rPr>
              <a:t>Este documento, deberá ser bibliografía de consulta permanente tanto para Docentes como para Estudiantes, encontrándose a disposición para su copia. </a:t>
            </a:r>
            <a:endParaRPr lang="es-AR" sz="2400" dirty="0">
              <a:solidFill>
                <a:srgbClr val="FF0000"/>
              </a:solidFill>
            </a:endParaRPr>
          </a:p>
          <a:p>
            <a:pPr algn="ctr"/>
            <a:r>
              <a:rPr lang="es-AR" sz="2400" dirty="0" smtClean="0">
                <a:solidFill>
                  <a:srgbClr val="FF0000"/>
                </a:solidFill>
              </a:rPr>
              <a:t>Ante cualquier duda, consultar en la Secretaría de la institución respetando los tiempos administrativos.</a:t>
            </a:r>
            <a:endParaRPr lang="es-A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0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A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Ingreso</a:t>
            </a:r>
          </a:p>
          <a:p>
            <a:pPr marL="4572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Contempla tres aspectos:</a:t>
            </a: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Administrativos: documentación solicitada a presentar al 31/05 indefectiblemente.</a:t>
            </a:r>
          </a:p>
          <a:p>
            <a:pPr marL="45720" indent="0" algn="just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Académicos: Taller inicial – Obligatorio con 80% de asistencia, NO eliminatorio.</a:t>
            </a:r>
          </a:p>
          <a:p>
            <a:pPr marL="45720" indent="0" algn="just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Institucionales: Organización de responsabilidades inherentes al proceso formativo que vincula docentes y estudiantes.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data:image/jpeg;base64,R0lGODlhAQABAIAAAP///wAAACH5BAEAAAAALAAAAAABAAEAAAICRAEAOw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0505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A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II</a:t>
            </a:r>
            <a:r>
              <a:rPr lang="es-A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Trayectoria Formativa</a:t>
            </a:r>
          </a:p>
          <a:p>
            <a:pPr marL="45720" indent="0">
              <a:buNone/>
            </a:pPr>
            <a:endParaRPr lang="es-A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la Formación Docente:</a:t>
            </a: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 de un posicionamiento docente en la comunidad y en el Sistema Educativo.</a:t>
            </a:r>
          </a:p>
          <a:p>
            <a:pPr marL="45720" indent="0" algn="just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Recuperación del sentido de la docencia en nuestra sociedad en crisis y en contextos de transformaciones culturales continuas.</a:t>
            </a:r>
          </a:p>
          <a:p>
            <a:pPr marL="45720" indent="0" algn="just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la Formación Técnica:</a:t>
            </a: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Redefinición del sentido de la Formación Técnica articulada con los contextos </a:t>
            </a:r>
            <a:r>
              <a:rPr 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socioproductivos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nivel local y regional.</a:t>
            </a:r>
          </a:p>
          <a:p>
            <a:pPr marL="45720" indent="0" algn="just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profesional y humano para la inserción al Sistema de Salud.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38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brir llave"/>
          <p:cNvSpPr/>
          <p:nvPr/>
        </p:nvSpPr>
        <p:spPr>
          <a:xfrm rot="16200000">
            <a:off x="4139952" y="-2691680"/>
            <a:ext cx="576064" cy="734481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56690" y="1484784"/>
            <a:ext cx="65836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AUTONOMIA ESTUDIANTIL</a:t>
            </a:r>
          </a:p>
          <a:p>
            <a:endParaRPr lang="es-A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INTEGRACIÓN SOCIAL CRÍTICA</a:t>
            </a:r>
          </a:p>
          <a:p>
            <a:endParaRPr lang="es-A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 GRUPAL</a:t>
            </a:r>
          </a:p>
          <a:p>
            <a:endParaRPr lang="es-A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COMPROMISO INSTITUCIONAL</a:t>
            </a:r>
          </a:p>
          <a:p>
            <a:endParaRPr lang="es-A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 COMUNITARIA </a:t>
            </a:r>
            <a:endParaRPr lang="es-A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8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A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Capítulo III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Permanencia y Promoción</a:t>
            </a:r>
          </a:p>
          <a:p>
            <a:pPr marL="45720" indent="0">
              <a:buNone/>
            </a:pP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ALUMNO REGULAR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- Acreditar al menos una unidad curricular (UC)      por año calendario.</a:t>
            </a:r>
          </a:p>
          <a:p>
            <a:pPr marL="45720" indent="0" algn="just">
              <a:buNone/>
            </a:pP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Renovar anualmente su </a:t>
            </a:r>
            <a:r>
              <a:rPr lang="es-AR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matriculación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just">
              <a:buNone/>
            </a:pP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- Cumplir con el % de asistencia requerido en las cursadas.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PROMOCIÓN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en las Unidades Curriculares, establecidas institucionalmente obteniendo 7 puntos como mínimo.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se realiza a lo largo de la cursada y en una instancia final.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CALIFICACIÓN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sistema decimal de 1 a 10, sin centésimos.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ACREDITACIÓN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obtener una calificación de 4 o más puntos, salvo lo previsto cuando la modalidad sea promocional.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PROFESORES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darán a conocer al inicio del curso, el proyecto de la UC (materia), la organización anual, los criterios de evaluación y los instrumentos previstos para promocionar / acreditar el espacio curricular. Deberán realizar devolución personal especificando logros, dificultades y errores.</a:t>
            </a:r>
          </a:p>
          <a:p>
            <a:pPr algn="just"/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ESTUDIANTES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realizarán la matriculación previo al inicio de la cursada, de acuerdo al cronograma institucional previsto y deberán inscribirse en las instancias de acreditación por UC.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7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74201312"/>
              </p:ext>
            </p:extLst>
          </p:nvPr>
        </p:nvGraphicFramePr>
        <p:xfrm>
          <a:off x="251520" y="1052736"/>
          <a:ext cx="8424936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524"/>
                <a:gridCol w="1610524"/>
                <a:gridCol w="1610524"/>
                <a:gridCol w="1610524"/>
                <a:gridCol w="1982840"/>
              </a:tblGrid>
              <a:tr h="1051943"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/ Marzo</a:t>
                      </a:r>
                      <a:endParaRPr lang="es-A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/ Abril a Junio</a:t>
                      </a:r>
                      <a:endParaRPr lang="es-A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/ Agosto</a:t>
                      </a:r>
                      <a:endParaRPr lang="es-A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/ Noviembre</a:t>
                      </a:r>
                      <a:endParaRPr lang="es-A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/ Diciembre</a:t>
                      </a:r>
                      <a:r>
                        <a:rPr lang="es-AR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A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04441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Exámenes finales (2 llamados)</a:t>
                      </a:r>
                    </a:p>
                    <a:p>
                      <a:endParaRPr lang="es-A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Matriculación</a:t>
                      </a:r>
                      <a:endParaRPr lang="es-A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de cursada del</a:t>
                      </a:r>
                      <a:r>
                        <a:rPr lang="es-A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1er. Cuatrimestre</a:t>
                      </a:r>
                      <a:endParaRPr lang="es-A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Exámenes finales</a:t>
                      </a:r>
                      <a:endParaRPr lang="es-A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Cursada del 2do.</a:t>
                      </a:r>
                      <a:r>
                        <a:rPr lang="es-AR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Cuatrimestre</a:t>
                      </a:r>
                      <a:endParaRPr lang="es-A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Exámenes finales (2 llamados)</a:t>
                      </a:r>
                      <a:endParaRPr lang="es-A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61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197258379"/>
              </p:ext>
            </p:extLst>
          </p:nvPr>
        </p:nvGraphicFramePr>
        <p:xfrm>
          <a:off x="467544" y="631141"/>
          <a:ext cx="8208912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24187">
                <a:tc>
                  <a:txBody>
                    <a:bodyPr/>
                    <a:lstStyle/>
                    <a:p>
                      <a:r>
                        <a:rPr lang="es-AR" dirty="0" smtClean="0"/>
                        <a:t>1- PRESENCIAL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2- LIBRE </a:t>
                      </a:r>
                      <a:endParaRPr lang="es-AR" dirty="0"/>
                    </a:p>
                  </a:txBody>
                  <a:tcPr/>
                </a:tc>
              </a:tr>
              <a:tr h="4290512">
                <a:tc>
                  <a:txBody>
                    <a:bodyPr/>
                    <a:lstStyle/>
                    <a:p>
                      <a:pPr marL="342900" indent="-342900">
                        <a:buAutoNum type="alphaUcParenR"/>
                      </a:pPr>
                      <a:r>
                        <a:rPr lang="es-AR" dirty="0" smtClean="0"/>
                        <a:t>Asistencia</a:t>
                      </a:r>
                    </a:p>
                    <a:p>
                      <a:pPr marL="0" indent="0">
                        <a:buNone/>
                      </a:pPr>
                      <a:r>
                        <a:rPr lang="es-AR" dirty="0" smtClean="0"/>
                        <a:t>     </a:t>
                      </a:r>
                    </a:p>
                    <a:p>
                      <a:pPr marL="0" indent="0">
                        <a:buNone/>
                      </a:pPr>
                      <a:r>
                        <a:rPr lang="es-AR" dirty="0" smtClean="0"/>
                        <a:t>          60%                          80%</a:t>
                      </a:r>
                    </a:p>
                    <a:p>
                      <a:pPr marL="0" indent="0">
                        <a:buNone/>
                      </a:pPr>
                      <a:r>
                        <a:rPr lang="es-AR" dirty="0" smtClean="0"/>
                        <a:t>      </a:t>
                      </a:r>
                      <a:r>
                        <a:rPr lang="es-AR" sz="1600" dirty="0" smtClean="0"/>
                        <a:t>Unidades              * La Práctica </a:t>
                      </a:r>
                    </a:p>
                    <a:p>
                      <a:pPr marL="0" indent="0">
                        <a:buNone/>
                      </a:pPr>
                      <a:r>
                        <a:rPr lang="es-AR" sz="1600" dirty="0" smtClean="0"/>
                        <a:t>     Curriculares</a:t>
                      </a:r>
                      <a:r>
                        <a:rPr lang="es-AR" sz="1600" baseline="0" dirty="0" smtClean="0"/>
                        <a:t>             docente / técnico</a:t>
                      </a:r>
                    </a:p>
                    <a:p>
                      <a:pPr marL="0" indent="0">
                        <a:buNone/>
                      </a:pPr>
                      <a:r>
                        <a:rPr lang="es-AR" sz="1600" baseline="0" dirty="0" smtClean="0"/>
                        <a:t>                                  * Ateneos</a:t>
                      </a:r>
                    </a:p>
                    <a:p>
                      <a:pPr marL="0" indent="0">
                        <a:buNone/>
                      </a:pPr>
                      <a:r>
                        <a:rPr lang="es-AR" sz="1600" baseline="0" dirty="0" smtClean="0"/>
                        <a:t>                                  * Seminarios</a:t>
                      </a:r>
                    </a:p>
                    <a:p>
                      <a:pPr marL="0" indent="0">
                        <a:buNone/>
                      </a:pPr>
                      <a:r>
                        <a:rPr lang="es-AR" sz="1600" baseline="0" dirty="0" smtClean="0"/>
                        <a:t>                                  * Talleres</a:t>
                      </a:r>
                    </a:p>
                    <a:p>
                      <a:pPr marL="0" indent="0">
                        <a:buNone/>
                      </a:pPr>
                      <a:r>
                        <a:rPr lang="es-AR" sz="1600" baseline="0" dirty="0" smtClean="0"/>
                        <a:t>                                  * Espacios por                        </a:t>
                      </a:r>
                      <a:endParaRPr lang="es-AR" sz="1600" dirty="0" smtClean="0"/>
                    </a:p>
                    <a:p>
                      <a:pPr marL="0" indent="0">
                        <a:buNone/>
                      </a:pPr>
                      <a:r>
                        <a:rPr lang="es-AR" sz="1600" dirty="0" smtClean="0"/>
                        <a:t>                                    promoción                    </a:t>
                      </a:r>
                    </a:p>
                    <a:p>
                      <a:pPr marL="0" indent="0">
                        <a:buNone/>
                      </a:pP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Al inicio de cada ciclo lectivo el estudiante </a:t>
                      </a:r>
                      <a:r>
                        <a:rPr lang="es-AR" dirty="0" err="1" smtClean="0"/>
                        <a:t>prodrá</a:t>
                      </a:r>
                      <a:r>
                        <a:rPr lang="es-AR" dirty="0" smtClean="0"/>
                        <a:t> inscribirse como libre hasta en un 30% de las UC con formato materia establecidas por año en el Diseño Curricular.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En los casos que los estudiantes hayan cursado una/as UC con modalidad presencial y deban </a:t>
                      </a:r>
                      <a:r>
                        <a:rPr lang="es-AR" dirty="0" err="1" smtClean="0"/>
                        <a:t>recursar</a:t>
                      </a:r>
                      <a:r>
                        <a:rPr lang="es-AR" baseline="0" dirty="0" smtClean="0"/>
                        <a:t> en el ciclo lectivo siguiente, podrán optar por este régimen Libre, independiente-mente del porcentaje establecido.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Quedan exceptuados de este régimen los Talleres, Seminarios, Ateneos y Campos de práctica.</a:t>
                      </a:r>
                      <a:endParaRPr lang="es-AR" dirty="0"/>
                    </a:p>
                  </a:txBody>
                  <a:tcPr/>
                </a:tc>
              </a:tr>
              <a:tr h="1045941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s-A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Arial" charset="0"/>
                        <a:buChar char="•"/>
                      </a:pP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411760" y="169476"/>
            <a:ext cx="3754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MODALIDAD DE CURSADA</a:t>
            </a:r>
            <a:endParaRPr lang="es-AR" sz="2400" b="1" u="sng" dirty="0"/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2528171" y="1484784"/>
            <a:ext cx="27606" cy="23762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467544" y="1484784"/>
            <a:ext cx="412125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67544" y="3861048"/>
            <a:ext cx="412125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69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404664"/>
            <a:ext cx="8208912" cy="5616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AR" sz="2200" dirty="0" smtClean="0"/>
              <a:t>Los porcentajes de asistencia requeridos anteriormente podrán ser reducidos hasta el 50% / 70%,</a:t>
            </a:r>
            <a:r>
              <a:rPr lang="es-AR" sz="2200" baseline="0" dirty="0" smtClean="0"/>
              <a:t> si el CAI considera justificadas las inasistencias por razones de salud (debidamente justificadas, mediante certificación médica presentada dentro de las 48 </a:t>
            </a:r>
            <a:r>
              <a:rPr lang="es-AR" sz="2200" baseline="0" dirty="0" err="1" smtClean="0"/>
              <a:t>hs</a:t>
            </a:r>
            <a:r>
              <a:rPr lang="es-AR" sz="2200" baseline="0" dirty="0" smtClean="0"/>
              <a:t> inmediatas a la inasistencia), laborales y/o socioeconómicas.</a:t>
            </a:r>
          </a:p>
          <a:p>
            <a:pPr algn="just">
              <a:lnSpc>
                <a:spcPct val="150000"/>
              </a:lnSpc>
            </a:pPr>
            <a:r>
              <a:rPr lang="es-AR" sz="2200" dirty="0" smtClean="0"/>
              <a:t>En estos casos, de aceptada la reducción del porcentaje, el estudiante deberá presentarse a un </a:t>
            </a:r>
            <a:r>
              <a:rPr lang="es-AR" sz="2200" dirty="0" err="1" smtClean="0"/>
              <a:t>exámen</a:t>
            </a:r>
            <a:r>
              <a:rPr lang="es-AR" sz="2200" dirty="0" smtClean="0"/>
              <a:t> </a:t>
            </a:r>
            <a:r>
              <a:rPr lang="es-AR" sz="2200" dirty="0" err="1" smtClean="0"/>
              <a:t>reincorporatorio</a:t>
            </a:r>
            <a:r>
              <a:rPr lang="es-AR" sz="2200" dirty="0" smtClean="0"/>
              <a:t> durante el período del 3er. Parcial / flotante / </a:t>
            </a:r>
            <a:r>
              <a:rPr lang="es-AR" sz="2200" dirty="0" err="1" smtClean="0"/>
              <a:t>prefinal</a:t>
            </a:r>
            <a:r>
              <a:rPr lang="es-AR" sz="2200" dirty="0" smtClean="0"/>
              <a:t> (turno noviembre), y acceder a la acreditación (final) de la UC en el turno de febrero / marzo.</a:t>
            </a:r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xmlns="" val="3438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9973451"/>
              </p:ext>
            </p:extLst>
          </p:nvPr>
        </p:nvGraphicFramePr>
        <p:xfrm>
          <a:off x="467544" y="631141"/>
          <a:ext cx="8208912" cy="596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415028">
                <a:tc>
                  <a:txBody>
                    <a:bodyPr/>
                    <a:lstStyle/>
                    <a:p>
                      <a:r>
                        <a:rPr lang="es-AR" dirty="0" smtClean="0"/>
                        <a:t>CON EXAMEN FINAL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SIN EXAMEN FINAL (PROMOCIÓN)</a:t>
                      </a:r>
                      <a:endParaRPr lang="es-AR" dirty="0"/>
                    </a:p>
                  </a:txBody>
                  <a:tcPr/>
                </a:tc>
              </a:tr>
              <a:tr h="43838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/>
                        <a:t>Aprobar la cursada:</a:t>
                      </a:r>
                      <a:r>
                        <a:rPr lang="es-AR" baseline="0" dirty="0" smtClean="0"/>
                        <a:t> asistencia, parciales, otros.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baseline="0" dirty="0" smtClean="0"/>
                        <a:t>Aprobar la UC correlativa explicitada en los planes de estudio.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AR" baseline="0" dirty="0" smtClean="0"/>
                        <a:t>Examen final ante comisión evaluadora con nota de 4 o más puntos sin centésimos.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No podrá exceder el 30% de las UC previstas por año.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Las propuestas de los docentes deberán ser consideradas por el CAI para aprobar la modalidad promocional. 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dirty="0" smtClean="0"/>
                        <a:t>Promedio</a:t>
                      </a:r>
                      <a:r>
                        <a:rPr lang="es-AR" baseline="0" dirty="0" smtClean="0"/>
                        <a:t> final: 7 o más puntos.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baseline="0" dirty="0" smtClean="0"/>
                        <a:t>Parciales sin </a:t>
                      </a:r>
                      <a:r>
                        <a:rPr lang="es-AR" baseline="0" dirty="0" err="1" smtClean="0"/>
                        <a:t>recuperatorio</a:t>
                      </a:r>
                      <a:r>
                        <a:rPr lang="es-AR" baseline="0" dirty="0" smtClean="0"/>
                        <a:t>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baseline="0" dirty="0" smtClean="0"/>
                        <a:t>Cinco (5) trabajos prácticos como mínimo.</a:t>
                      </a:r>
                    </a:p>
                    <a:p>
                      <a:pPr marL="285750" indent="-285750" algn="just">
                        <a:buFont typeface="Arial" charset="0"/>
                        <a:buChar char="•"/>
                      </a:pPr>
                      <a:r>
                        <a:rPr lang="es-AR" baseline="0" dirty="0" smtClean="0"/>
                        <a:t>No logradas las calificaciones precedentemente y obtuvieran 4 puntos como mínimo podrán acceder al sistema de cursada con examen final (se pierde la promoción).</a:t>
                      </a:r>
                      <a:endParaRPr lang="es-AR" dirty="0"/>
                    </a:p>
                  </a:txBody>
                  <a:tcPr/>
                </a:tc>
              </a:tr>
              <a:tr h="1023356">
                <a:tc gridSpan="2"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AR" sz="1600" b="1" u="sng" dirty="0" smtClean="0"/>
                        <a:t>Talleres</a:t>
                      </a:r>
                      <a:r>
                        <a:rPr lang="es-AR" sz="1600" dirty="0" smtClean="0"/>
                        <a:t>: los estudiantes que no cumplieran con calificación y/o asistencia mínim</a:t>
                      </a:r>
                      <a:r>
                        <a:rPr lang="es-AR" sz="1600" baseline="0" dirty="0" smtClean="0"/>
                        <a:t>a tendrán la oportunidad de acreditar mediante la presentación de un trabajo – evaluación, que de cuenta del itinerario completo recorrido en el taller, durante el período del 3er. Parcial / flotante / </a:t>
                      </a:r>
                      <a:r>
                        <a:rPr lang="es-AR" sz="1600" baseline="0" dirty="0" err="1" smtClean="0"/>
                        <a:t>prexamen</a:t>
                      </a:r>
                      <a:r>
                        <a:rPr lang="es-AR" sz="1600" baseline="0" dirty="0" smtClean="0"/>
                        <a:t> aprobando con 7 o más puntos.</a:t>
                      </a:r>
                      <a:endParaRPr lang="es-A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Arial" charset="0"/>
                        <a:buChar char="•"/>
                      </a:pP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370920" y="169475"/>
            <a:ext cx="2353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u="sng" dirty="0" smtClean="0"/>
              <a:t>ACREDITACIÓN </a:t>
            </a:r>
            <a:endParaRPr lang="es-AR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348433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1224</Words>
  <Application>Microsoft Office PowerPoint</Application>
  <PresentationFormat>Presentación en pantalla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Transmisión de listas</vt:lpstr>
      <vt:lpstr>I.S.F.D.y T. N° 133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I.S.F.D.y T. N° 133</dc:title>
  <dc:creator>Luis</dc:creator>
  <cp:lastModifiedBy>usuario</cp:lastModifiedBy>
  <cp:revision>22</cp:revision>
  <dcterms:created xsi:type="dcterms:W3CDTF">2019-04-01T12:41:27Z</dcterms:created>
  <dcterms:modified xsi:type="dcterms:W3CDTF">2019-04-05T21:50:56Z</dcterms:modified>
</cp:coreProperties>
</file>